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embeddedFontLst>
    <p:embeddedFont>
      <p:font typeface="Archivo Black" panose="020B0600000101010101" charset="0"/>
      <p:regular r:id="rId39"/>
    </p:embeddedFont>
    <p:embeddedFont>
      <p:font typeface="Malgun Gothic" panose="020B0503020000020004" pitchFamily="50" charset="-127"/>
      <p:regular r:id="rId40"/>
      <p:bold r:id="rId41"/>
    </p:embeddedFont>
    <p:embeddedFont>
      <p:font typeface="Montserrat" panose="020B0600000101010101" charset="0"/>
      <p:bold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erriweather" panose="020B0600000101010101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55" y="-10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b7490b470_9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2bb7490b470_9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a702c16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ba702c167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ba702c167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9990594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2699905946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6999059461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a702c16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ba702c167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ba702c167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99905946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6999059461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6999059461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b7490b470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bb7490b470_8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bb7490b470_8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9990594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26999059461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6999059461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b1376620a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bb1376620a_3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bb1376620a_3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bd4c862cb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2bbd4c862c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b7490b4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b7490b4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bb7490b470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bd4c862cb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bbd4c862cb_2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2bbd4c862cb_2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b1376620a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b1376620a_3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bb1376620a_3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bd4c862cb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bd4c862cb_2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bbd4c862cb_2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b7490b470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b7490b470_7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bb7490b470_7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bd4c862cb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bd4c862cb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bbd4c862cb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bd4c862cb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bd4c862cb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bbd4c862cb_2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bb7490b470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bb7490b470_7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bb7490b470_7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bd4c862cb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bbd4c862cb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bbd4c862cb_2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bd4c862cb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bd4c862cb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bbd4c862cb_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b7490b47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bb7490b47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bb7490b47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b7490b47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bb7490b470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bb7490b470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b7490b470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bb7490b470_1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bb7490b470_1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b7490b470_1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b7490b470_1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bb7490b470_14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b7490b470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b7490b470_6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bb7490b470_6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b1376620a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b1376620a_3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bb1376620a_3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b7490b470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b7490b470_6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bb7490b470_6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b7490b470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b7490b470_1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2bb7490b470_1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bd4c862c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bd4c862cb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2bbd4c862cb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b7490b47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b7490b47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bb7490b47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b7490b47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b7490b470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bb7490b470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b7490b47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b7490b470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bb7490b470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b7490b47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b7490b47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bb7490b470_1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a702c167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ba702c167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ba702c167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25" y="0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64132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0" y="0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58833"/>
            <a:ext cx="4313625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125" y="0"/>
            <a:ext cx="4316900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lab.research.google.com/corgiredirector?site=https%3A%2F%2Fkeras.io%2Fapi%2Fapplications%2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8.png"/><Relationship Id="rId4" Type="http://schemas.openxmlformats.org/officeDocument/2006/relationships/image" Target="../media/image35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4"/>
          <p:cNvGrpSpPr/>
          <p:nvPr/>
        </p:nvGrpSpPr>
        <p:grpSpPr>
          <a:xfrm>
            <a:off x="435157" y="378003"/>
            <a:ext cx="8322874" cy="6196056"/>
            <a:chOff x="0" y="0"/>
            <a:chExt cx="22194332" cy="12392113"/>
          </a:xfrm>
        </p:grpSpPr>
        <p:sp>
          <p:nvSpPr>
            <p:cNvPr id="75" name="Google Shape;75;p14"/>
            <p:cNvSpPr/>
            <p:nvPr/>
          </p:nvSpPr>
          <p:spPr>
            <a:xfrm>
              <a:off x="4028" y="1210497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r="-529" b="-5575360"/>
              </a:stretch>
            </a:blipFill>
            <a:ln>
              <a:noFill/>
            </a:ln>
          </p:spPr>
        </p:sp>
        <p:sp>
          <p:nvSpPr>
            <p:cNvPr id="76" name="Google Shape;76;p14"/>
            <p:cNvSpPr/>
            <p:nvPr/>
          </p:nvSpPr>
          <p:spPr>
            <a:xfrm>
              <a:off x="0" y="77552"/>
              <a:ext cx="340312" cy="12301860"/>
            </a:xfrm>
            <a:custGeom>
              <a:avLst/>
              <a:gdLst/>
              <a:ahLst/>
              <a:cxnLst/>
              <a:rect l="l" t="t" r="r" b="b"/>
              <a:pathLst>
                <a:path w="340312" h="12301860" extrusionOk="0">
                  <a:moveTo>
                    <a:pt x="0" y="0"/>
                  </a:moveTo>
                  <a:lnTo>
                    <a:pt x="340312" y="0"/>
                  </a:lnTo>
                  <a:lnTo>
                    <a:pt x="340312" y="12301861"/>
                  </a:lnTo>
                  <a:lnTo>
                    <a:pt x="0" y="123018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322991"/>
              </a:stretch>
            </a:blipFill>
            <a:ln>
              <a:noFill/>
            </a:ln>
          </p:spPr>
        </p:sp>
        <p:sp>
          <p:nvSpPr>
            <p:cNvPr id="77" name="Google Shape;77;p14"/>
            <p:cNvSpPr/>
            <p:nvPr/>
          </p:nvSpPr>
          <p:spPr>
            <a:xfrm>
              <a:off x="4028" y="0"/>
              <a:ext cx="22190303" cy="261743"/>
            </a:xfrm>
            <a:custGeom>
              <a:avLst/>
              <a:gdLst/>
              <a:ahLst/>
              <a:cxnLst/>
              <a:rect l="l" t="t" r="r" b="b"/>
              <a:pathLst>
                <a:path w="22190303" h="261743" extrusionOk="0">
                  <a:moveTo>
                    <a:pt x="0" y="0"/>
                  </a:moveTo>
                  <a:lnTo>
                    <a:pt x="22190303" y="0"/>
                  </a:lnTo>
                  <a:lnTo>
                    <a:pt x="22190303" y="261743"/>
                  </a:lnTo>
                  <a:lnTo>
                    <a:pt x="0" y="2617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r="-529" b="-5575360"/>
              </a:stretch>
            </a:blipFill>
            <a:ln>
              <a:noFill/>
            </a:ln>
          </p:spPr>
        </p:sp>
        <p:sp>
          <p:nvSpPr>
            <p:cNvPr id="78" name="Google Shape;78;p14"/>
            <p:cNvSpPr/>
            <p:nvPr/>
          </p:nvSpPr>
          <p:spPr>
            <a:xfrm rot="5400000">
              <a:off x="15859452" y="6057233"/>
              <a:ext cx="12379413" cy="290346"/>
            </a:xfrm>
            <a:custGeom>
              <a:avLst/>
              <a:gdLst/>
              <a:ahLst/>
              <a:cxnLst/>
              <a:rect l="l" t="t" r="r" b="b"/>
              <a:pathLst>
                <a:path w="12379413" h="290346" extrusionOk="0">
                  <a:moveTo>
                    <a:pt x="0" y="0"/>
                  </a:moveTo>
                  <a:lnTo>
                    <a:pt x="12379412" y="0"/>
                  </a:lnTo>
                  <a:lnTo>
                    <a:pt x="12379412" y="290346"/>
                  </a:lnTo>
                  <a:lnTo>
                    <a:pt x="0" y="2903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r="-529" b="-2755511"/>
              </a:stretch>
            </a:blipFill>
            <a:ln>
              <a:noFill/>
            </a:ln>
          </p:spPr>
        </p:sp>
      </p:grpSp>
      <p:sp>
        <p:nvSpPr>
          <p:cNvPr id="79" name="Google Shape;79;p14"/>
          <p:cNvSpPr txBox="1"/>
          <p:nvPr/>
        </p:nvSpPr>
        <p:spPr>
          <a:xfrm>
            <a:off x="1354971" y="615950"/>
            <a:ext cx="48201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500" b="0" i="0" u="none" strike="noStrike" cap="none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</a:t>
            </a:r>
            <a:endParaRPr sz="800"/>
          </a:p>
        </p:txBody>
      </p:sp>
      <p:sp>
        <p:nvSpPr>
          <p:cNvPr id="80" name="Google Shape;80;p14"/>
          <p:cNvSpPr/>
          <p:nvPr/>
        </p:nvSpPr>
        <p:spPr>
          <a:xfrm flipH="1">
            <a:off x="-1980536" y="2965509"/>
            <a:ext cx="8115300" cy="3927298"/>
          </a:xfrm>
          <a:custGeom>
            <a:avLst/>
            <a:gdLst/>
            <a:ahLst/>
            <a:cxnLst/>
            <a:rect l="l" t="t" r="r" b="b"/>
            <a:pathLst>
              <a:path w="16230600" h="5883592" extrusionOk="0">
                <a:moveTo>
                  <a:pt x="16230600" y="0"/>
                </a:moveTo>
                <a:lnTo>
                  <a:pt x="0" y="0"/>
                </a:lnTo>
                <a:lnTo>
                  <a:pt x="0" y="5883593"/>
                </a:lnTo>
                <a:lnTo>
                  <a:pt x="16230600" y="5883593"/>
                </a:lnTo>
                <a:lnTo>
                  <a:pt x="162306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1" name="Google Shape;81;p14"/>
          <p:cNvSpPr txBox="1"/>
          <p:nvPr/>
        </p:nvSpPr>
        <p:spPr>
          <a:xfrm>
            <a:off x="910028" y="615950"/>
            <a:ext cx="2334300" cy="4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500" b="0" i="0" u="none" strike="noStrike" cap="none">
                <a:solidFill>
                  <a:srgbClr val="155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</a:t>
            </a:r>
            <a:endParaRPr sz="800"/>
          </a:p>
        </p:txBody>
      </p:sp>
      <p:sp>
        <p:nvSpPr>
          <p:cNvPr id="82" name="Google Shape;82;p14"/>
          <p:cNvSpPr txBox="1"/>
          <p:nvPr/>
        </p:nvSpPr>
        <p:spPr>
          <a:xfrm>
            <a:off x="4370238" y="1177817"/>
            <a:ext cx="38592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개인간 중고 전자기기 거래 활성화를 위한 </a:t>
            </a:r>
            <a:endParaRPr sz="3100" b="1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AI 분류시스템</a:t>
            </a:r>
            <a:r>
              <a:rPr lang="ko-KR" sz="3100" b="1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ko-K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설계서</a:t>
            </a:r>
            <a:endParaRPr sz="4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441453" y="1371359"/>
            <a:ext cx="635000" cy="8413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78577" t="-29528" r="-25038"/>
            </a:stretch>
          </a:blip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4370250" y="5412550"/>
            <a:ext cx="42960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/>
              <a:t>[칠면조]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/>
              <a:t>김동욱 김지영 김형경 송윤아 지영민 지예준</a:t>
            </a:r>
            <a:endParaRPr sz="16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71475" y="2041175"/>
            <a:ext cx="8229600" cy="4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33375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모델 생성 &amp; 모델 학습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301625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-KR" sz="2000"/>
              <a:t>학습 모델 선정 기준 : </a:t>
            </a:r>
            <a:r>
              <a:rPr lang="ko-KR" sz="20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정확도 (Top5 Accuracy)가 높고</a:t>
            </a: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상대적으로</a:t>
            </a:r>
            <a:b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복잡도가 낮은 모델 :  </a:t>
            </a:r>
            <a:r>
              <a:rPr lang="ko-KR" sz="20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Xception</a:t>
            </a: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모델과 </a:t>
            </a:r>
            <a:r>
              <a:rPr lang="ko-KR" sz="20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ResNet152V2</a:t>
            </a: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비교 모델 : </a:t>
            </a:r>
            <a:r>
              <a:rPr lang="ko-KR" sz="2000" b="1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ko-KR" sz="20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(Parameters 복잡도가 높다)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301625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-KR" sz="2000" b="1"/>
              <a:t>세가지 모델의 성능 비교 </a:t>
            </a:r>
            <a:endParaRPr sz="2000" b="1"/>
          </a:p>
          <a:p>
            <a:pPr marL="742950" lvl="1" indent="-301625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미니 프로젝트에서는 구현해 보지 못한 OOP</a:t>
            </a:r>
            <a:r>
              <a:rPr lang="ko-KR" sz="2000" b="1"/>
              <a:t> </a:t>
            </a:r>
            <a:r>
              <a:rPr lang="ko-KR" sz="2000" b="1">
                <a:solidFill>
                  <a:srgbClr val="FF0000"/>
                </a:solidFill>
              </a:rPr>
              <a:t>Class</a:t>
            </a: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 (및 class </a:t>
            </a:r>
            <a:r>
              <a:rPr lang="ko-KR" sz="2000" b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</a:t>
            </a: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)를 사용하여 구현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33375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000" b="1"/>
              <a:t>학습 결과 시각화 : </a:t>
            </a:r>
            <a:r>
              <a:rPr lang="ko-KR" sz="2100"/>
              <a:t>m</a:t>
            </a:r>
            <a:r>
              <a:rPr lang="ko-KR" sz="2000"/>
              <a:t>atplotlib.pyplot 를 이용하여 정확도(Accuracy)와 </a:t>
            </a:r>
            <a:br>
              <a:rPr lang="ko-KR" sz="2000"/>
            </a:br>
            <a:r>
              <a:rPr lang="ko-KR" sz="2000"/>
              <a:t>                         손실(Loss) 시각화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42900" y="1142975"/>
            <a:ext cx="35781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기능 정의 ( 2 / 2 )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249650" y="5338450"/>
            <a:ext cx="88152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98450" algn="l" rtl="0">
              <a:lnSpc>
                <a:spcPct val="2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ko-KR" sz="18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정확도 (Top5 Accuracy)가 높고</a:t>
            </a:r>
            <a:r>
              <a:rPr lang="ko-KR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상대적으로 </a:t>
            </a:r>
            <a:r>
              <a:rPr lang="ko-KR" sz="18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복잡도가 낮은 모델</a:t>
            </a:r>
            <a:r>
              <a:rPr lang="ko-KR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ko-KR" sz="18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Xception</a:t>
            </a:r>
            <a:r>
              <a:rPr lang="ko-KR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모델과 </a:t>
            </a:r>
            <a:r>
              <a:rPr lang="ko-KR" sz="18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ResNet152V2</a:t>
            </a:r>
            <a:r>
              <a:rPr lang="ko-KR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+  비교 모델 : </a:t>
            </a:r>
            <a:r>
              <a:rPr lang="ko-KR" sz="1800" b="1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ko-KR" sz="1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(Parameters 복잡도가 높은 것) </a:t>
            </a:r>
            <a:r>
              <a:rPr lang="ko-KR" sz="1800" b="1"/>
              <a:t>→ 세가지 모델의 성능 비교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642900" y="1142975"/>
            <a:ext cx="42609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학습 모델 선정 기준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25" y="1815562"/>
            <a:ext cx="6284891" cy="343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088800" y="1250825"/>
            <a:ext cx="35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출처 </a:t>
            </a:r>
            <a:r>
              <a:rPr lang="ko-KR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https://keras.io/api/applications/</a:t>
            </a:r>
            <a:endParaRPr sz="1600"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583475" y="1961700"/>
            <a:ext cx="8229600" cy="4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14325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000" b="1"/>
              <a:t>class DataGenerator : # </a:t>
            </a:r>
            <a:r>
              <a:rPr lang="ko-KR" sz="175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이미지 데이터 전처리 및 generator 생성</a:t>
            </a:r>
            <a:endParaRPr sz="2000" b="1"/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                                                                             ( 클래스 생성자)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make_datagen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augmentation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:      (데이터 증강을 포함한 generator 생성)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make_datagen_flow_from_dir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train_datagen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val_datagen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:  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0" indent="0" algn="l" rtl="0">
              <a:lnSpc>
                <a:spcPct val="1312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(디렉토리에 generator 생성)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125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14325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-KR" sz="2000" b="1"/>
              <a:t>class Model : # </a:t>
            </a:r>
            <a:r>
              <a:rPr lang="ko-KR" sz="175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모델 생성 -&gt; 모델 컴파일 -&gt; 모델 학습</a:t>
            </a:r>
            <a:endParaRPr sz="2000" b="1"/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:                                                                ( 클래스 생성자 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make_pretrained_model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:                                   ( 사전 훈련된 모델 생성 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make_finetuned_model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) :                  ( 미세 조정 (finetuning)된 모델 생성 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742950" lvl="1" indent="-29448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47058"/>
              <a:buChar char="○"/>
            </a:pPr>
            <a:r>
              <a:rPr lang="ko-KR" sz="1700">
                <a:solidFill>
                  <a:srgbClr val="0000F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>
                <a:solidFill>
                  <a:srgbClr val="795E26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save_filename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train_generated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700">
                <a:solidFill>
                  <a:srgbClr val="001080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val_generated</a:t>
            </a:r>
            <a:r>
              <a:rPr lang="ko-KR" sz="1700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) :    ( 모델 학습 )</a:t>
            </a:r>
            <a:endParaRPr sz="1700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lvl="0" indent="-338862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28726"/>
              <a:buFont typeface="Roboto"/>
              <a:buChar char="●"/>
            </a:pPr>
            <a:r>
              <a:rPr lang="ko-KR" sz="174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class DataGen_Model(DataGenerator, Model) : </a:t>
            </a:r>
            <a:endParaRPr sz="174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302261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ct val="164327"/>
              <a:buChar char="○"/>
            </a:pPr>
            <a:r>
              <a:rPr lang="ko-KR" sz="1617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# 다중상속 :기반 class DataGenerator와 class Model 두개를 상속</a:t>
            </a:r>
            <a:endParaRPr sz="1483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42900" y="1142975"/>
            <a:ext cx="30030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클래스 정의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571475" y="2041175"/>
            <a:ext cx="8462700" cy="4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683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sz="2200" b="1"/>
              <a:t>여러 가지 모델에서 공통으로 사용하는 부분을 함수로 정의 </a:t>
            </a:r>
            <a:endParaRPr sz="2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ko-KR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학습 결과 history 를 csv 파일에 저장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urier New"/>
              <a:buChar char="○"/>
            </a:pPr>
            <a:r>
              <a:rPr lang="ko-KR" sz="1800" b="1">
                <a:solidFill>
                  <a:schemeClr val="hlink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8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save_history_to_csv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8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: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ko-KR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저장된 history csv파일 불러오기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urier New"/>
              <a:buChar char="○"/>
            </a:pPr>
            <a:r>
              <a:rPr lang="ko-KR" sz="18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8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load_history_to_cvs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8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:</a:t>
            </a:r>
            <a:endParaRPr sz="1800" b="1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ko-KR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학습 결과 (accuracy, loss) 시각화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urier New"/>
              <a:buChar char="○"/>
            </a:pPr>
            <a:r>
              <a:rPr lang="ko-KR" sz="18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8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draw_history_plot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8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history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endParaRPr sz="1800" b="1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ko-KR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평가용 데이터를 이용한 모델 성능 평가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800"/>
              <a:buFont typeface="Courier New"/>
              <a:buChar char="○"/>
            </a:pPr>
            <a:r>
              <a:rPr lang="ko-KR" sz="18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8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predict_model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8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ko-KR" sz="18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endParaRPr sz="1800" b="1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42900" y="1142975"/>
            <a:ext cx="60177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도움되는 Function들 정의 (1 / 2)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571475" y="2041175"/>
            <a:ext cx="8229600" cy="4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6830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sz="2200" b="1"/>
              <a:t>여러 가지 모델에서 공통으로 사용하는 부분을 함수로 정의</a:t>
            </a:r>
            <a:endParaRPr sz="2200" b="1"/>
          </a:p>
          <a:p>
            <a:pPr marL="0" lvl="0" indent="0" algn="l" rtl="0">
              <a:lnSpc>
                <a:spcPct val="1312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200" b="1"/>
              <a:t> </a:t>
            </a:r>
            <a:endParaRPr sz="2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365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ko-KR" sz="17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이미지의 meta 정보를 확인하는 함수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700"/>
              <a:buFont typeface="Courier New"/>
              <a:buChar char="○"/>
            </a:pPr>
            <a:r>
              <a:rPr lang="ko-KR" sz="17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7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get_image_exif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7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ko-KR" sz="17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이미지의 meta 정보를 수정하는 함수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700"/>
              <a:buFont typeface="Courier New"/>
              <a:buChar char="○"/>
            </a:pPr>
            <a:r>
              <a:rPr lang="ko-KR" sz="17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7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change_exif_date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-KR" sz="17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image_path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-KR" sz="17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ai_name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-KR" sz="1700" b="1">
                <a:solidFill>
                  <a:srgbClr val="00108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ai_date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365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ko-KR" sz="17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현재 날짜와 시간을 --&gt; 메타정보 날짜_시간 포맷으로 전달하는 함수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lvl="1" indent="-2794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700"/>
              <a:buFont typeface="Courier New"/>
              <a:buChar char="○"/>
            </a:pPr>
            <a:r>
              <a:rPr lang="ko-KR" sz="170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-KR" sz="170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get_current_date_time</a:t>
            </a:r>
            <a:r>
              <a:rPr lang="ko-KR" sz="1700" b="1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 :</a:t>
            </a:r>
            <a:endParaRPr sz="17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125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242" name="Google Shape;242;p27"/>
          <p:cNvSpPr txBox="1"/>
          <p:nvPr/>
        </p:nvSpPr>
        <p:spPr>
          <a:xfrm>
            <a:off x="642900" y="1142975"/>
            <a:ext cx="60177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도움되는 Function들 정의 (2 / 2)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571475" y="2041175"/>
            <a:ext cx="8229600" cy="4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500"/>
              <a:buChar char="●"/>
            </a:pPr>
            <a:r>
              <a:rPr lang="ko-KR" sz="2000" b="1">
                <a:solidFill>
                  <a:srgbClr val="980000"/>
                </a:solidFill>
              </a:rPr>
              <a:t>새로운 학습 모델을 쉽게 추가 할 수 있게 구현됨</a:t>
            </a:r>
            <a:endParaRPr sz="1700">
              <a:solidFill>
                <a:srgbClr val="98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 DataGenerator 객체 생성 -&gt; 입력 이미지 생성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 Model 학습 모델 객체 생성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모델 생성 메소드 호출 -&gt; 모델 생성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모델 학습 -&gt; 학습결과 hdf5 파일에 저장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학습 결과 history 를 csv 파일에 저장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[보충] 모델 hdf5 파일 불러오기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[보충] history csv파일 불러오기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학습 결과 (accuracy, loss) 시각화</a:t>
            </a:r>
            <a:endParaRPr sz="2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200"/>
              <a:buFont typeface="Roboto"/>
              <a:buAutoNum type="arabicPeriod"/>
            </a:pPr>
            <a:r>
              <a:rPr lang="ko-KR" sz="2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평가용 데이터를 이용한 모델 성능 평가</a:t>
            </a:r>
            <a:endParaRPr sz="2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42900" y="1142975"/>
            <a:ext cx="74973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Class 정의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571475" y="1953425"/>
            <a:ext cx="8229600" cy="4984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0838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ct val="111047"/>
              <a:buChar char="●"/>
            </a:pPr>
            <a:r>
              <a:rPr lang="ko-KR" sz="4525" b="1">
                <a:solidFill>
                  <a:srgbClr val="980000"/>
                </a:solidFill>
              </a:rPr>
              <a:t>새로운 학습 모델을 쉽게 추가 할 수 있게 구현이 가능하다</a:t>
            </a:r>
            <a:br>
              <a:rPr lang="ko-KR" sz="4525" b="1">
                <a:solidFill>
                  <a:srgbClr val="980000"/>
                </a:solidFill>
              </a:rPr>
            </a:br>
            <a:endParaRPr sz="4525" b="1">
              <a:solidFill>
                <a:srgbClr val="980000"/>
              </a:solidFill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3649"/>
              <a:buAutoNum type="arabicPeriod"/>
            </a:pPr>
            <a:r>
              <a:rPr lang="ko-KR" sz="5040" b="1">
                <a:latin typeface="Arial"/>
                <a:ea typeface="Arial"/>
                <a:cs typeface="Arial"/>
                <a:sym typeface="Arial"/>
              </a:rPr>
              <a:t>◆ 모듈화 </a:t>
            </a:r>
            <a:r>
              <a:rPr lang="ko-KR" sz="5325" b="1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sz="4484" b="1">
                <a:latin typeface="Arial"/>
                <a:ea typeface="Arial"/>
                <a:cs typeface="Arial"/>
                <a:sym typeface="Arial"/>
              </a:rPr>
              <a:t>함수는 코드를 모듈화하여 재사용 가능한 조각으로 분할합니다. </a:t>
            </a:r>
            <a:endParaRPr sz="4484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-KR" sz="4484" b="1">
                <a:latin typeface="Arial"/>
                <a:ea typeface="Arial"/>
                <a:cs typeface="Arial"/>
                <a:sym typeface="Arial"/>
              </a:rPr>
              <a:t>                          이를 통해 코드의 가독성과 유지 보수성이 향상됩니다.</a:t>
            </a:r>
            <a:endParaRPr sz="4484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ct val="43649"/>
              <a:buAutoNum type="arabicPeriod"/>
            </a:pPr>
            <a:r>
              <a:rPr lang="ko-KR" sz="5040" b="1">
                <a:latin typeface="Arial"/>
                <a:ea typeface="Arial"/>
                <a:cs typeface="Arial"/>
                <a:sym typeface="Arial"/>
              </a:rPr>
              <a:t>◆ 코드 재사용</a:t>
            </a:r>
            <a:r>
              <a:rPr lang="ko-KR" sz="5325" b="1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ko-KR" sz="4543" b="1">
                <a:latin typeface="Arial"/>
                <a:ea typeface="Arial"/>
                <a:cs typeface="Arial"/>
                <a:sym typeface="Arial"/>
              </a:rPr>
              <a:t>함수를 사용하면 동일한 코드 블록을 여러 곳에서 호출하여 재사용할 수 있습니다.                    </a:t>
            </a:r>
            <a:endParaRPr sz="4543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-KR" sz="4543" b="1">
                <a:latin typeface="Arial"/>
                <a:ea typeface="Arial"/>
                <a:cs typeface="Arial"/>
                <a:sym typeface="Arial"/>
              </a:rPr>
              <a:t>                         이는 코드의 중복을 피하고 프로그래밍 생산성을 높입니다</a:t>
            </a:r>
            <a:r>
              <a:rPr lang="ko-KR" sz="4845" b="1">
                <a:latin typeface="Arial"/>
                <a:ea typeface="Arial"/>
                <a:cs typeface="Arial"/>
                <a:sym typeface="Arial"/>
              </a:rPr>
              <a:t>.</a:t>
            </a:r>
            <a:endParaRPr sz="484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212121"/>
              </a:buClr>
              <a:buSzPct val="42919"/>
              <a:buFont typeface="Roboto"/>
              <a:buAutoNum type="arabicPeriod"/>
            </a:pPr>
            <a:r>
              <a:rPr lang="ko-KR" sz="512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◆</a:t>
            </a:r>
            <a:r>
              <a:rPr lang="ko-KR" sz="497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925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유지 보수 용이성 :</a:t>
            </a:r>
            <a:r>
              <a:rPr lang="ko-KR" sz="4925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568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함수를 사용하면 코드를 논리적인 단위로 나누어 관리할 수 있습니다. </a:t>
            </a:r>
            <a:br>
              <a:rPr lang="ko-KR" sz="4568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-KR" sz="4568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코드를 수정하거나 버그를 수정할 때 해당 기능만 수정하면 되므로 유지 보수가 훨씬                              </a:t>
            </a:r>
            <a:endParaRPr sz="4568" b="1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-KR" sz="4568" b="1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쉬워집니다.</a:t>
            </a:r>
            <a:endParaRPr sz="4568" b="1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212121"/>
              </a:buClr>
              <a:buSzPct val="42919"/>
              <a:buFont typeface="Roboto"/>
              <a:buAutoNum type="arabicPeriod"/>
            </a:pPr>
            <a:r>
              <a:rPr lang="ko-KR" sz="5125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◆</a:t>
            </a:r>
            <a:r>
              <a:rPr lang="ko-KR" sz="4996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프로그램의 구조화 :</a:t>
            </a:r>
            <a:r>
              <a:rPr lang="ko-KR" sz="5125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583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큰 문제를 해결 가능한 작은 문제로 분해하여 해결할 수 있도록 도와줍니다</a:t>
            </a:r>
            <a:br>
              <a:rPr lang="ko-KR" sz="4583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-KR" sz="4583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4583" b="1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44302"/>
              <a:buFont typeface="Roboto"/>
              <a:buAutoNum type="arabicPeriod"/>
            </a:pPr>
            <a:r>
              <a:rPr lang="ko-KR" sz="4965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◆재사용 가능한 코드 : </a:t>
            </a:r>
            <a:r>
              <a:rPr lang="ko-KR" sz="43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함</a:t>
            </a:r>
            <a: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수는 일반적으로 특정 작업을 수행하는 데 사용되는 코드 조각입니다. </a:t>
            </a:r>
            <a:b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                        따라서 한 번 작성된 함수는 필요할 때마다 재사용할 수 있습니다.</a:t>
            </a:r>
            <a:b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</a:br>
            <a:endParaRPr sz="4760" b="1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635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43998"/>
              <a:buFont typeface="Roboto"/>
              <a:buAutoNum type="arabicPeriod"/>
            </a:pPr>
            <a:r>
              <a:rPr lang="ko-KR" sz="500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◆유연성 :</a:t>
            </a:r>
            <a:r>
              <a:rPr lang="ko-KR" sz="43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함수를 사용하면 함수 내부의 구현을 변경하지 않고도 함수의 인터페이스를 수정할 수 있습니다. </a:t>
            </a:r>
            <a:b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ko-KR" sz="4760" b="1"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                       이는 코드의 유연성을 높여주고 다른 부분에 영향을 미치지 않고 함수를 개선할 수 있도록 합니다.</a:t>
            </a:r>
            <a:endParaRPr sz="4760" b="1">
              <a:highlight>
                <a:srgbClr val="F7F7F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34" b="1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2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571475" y="1142975"/>
            <a:ext cx="81153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공통 Function 사용의 장점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sldNum" idx="12"/>
          </p:nvPr>
        </p:nvSpPr>
        <p:spPr>
          <a:xfrm>
            <a:off x="6260400" y="591172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17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94068" y="1150549"/>
            <a:ext cx="36723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10" y="2000240"/>
            <a:ext cx="4314825" cy="165735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0373" y="1366958"/>
            <a:ext cx="2057414" cy="571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0373" y="3486281"/>
            <a:ext cx="12477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8935" y="2771900"/>
            <a:ext cx="16478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9246" y="4015299"/>
            <a:ext cx="18859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0683" y="4648717"/>
            <a:ext cx="1619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0573" y="4090541"/>
            <a:ext cx="1552575" cy="381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97497" y="5453591"/>
            <a:ext cx="19288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7902075" y="1438397"/>
            <a:ext cx="10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3.10.12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7330571" y="2843339"/>
            <a:ext cx="79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1.23.5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7259133" y="3557718"/>
            <a:ext cx="66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1.5.3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7512320" y="4720155"/>
            <a:ext cx="79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0.13.1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7845409" y="4049724"/>
            <a:ext cx="66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3.7.1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0575" y="4814829"/>
            <a:ext cx="203835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26382" y="2123079"/>
            <a:ext cx="1647825" cy="46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99377" y="4749413"/>
            <a:ext cx="1273778" cy="4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31263" y="5449886"/>
            <a:ext cx="1410008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795" y="1570049"/>
            <a:ext cx="5775781" cy="47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714348" y="1047736"/>
            <a:ext cx="36723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다이어그램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877375" y="5398150"/>
            <a:ext cx="20115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하늘색</a:t>
            </a:r>
            <a:r>
              <a:rPr lang="ko-KR" b="1">
                <a:solidFill>
                  <a:srgbClr val="00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tf.keras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클래스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E0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핑크색</a:t>
            </a:r>
            <a:r>
              <a:rPr lang="ko-KR">
                <a:solidFill>
                  <a:srgbClr val="E0666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클래스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202475" y="2088525"/>
            <a:ext cx="905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5" b="1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-KR" sz="1355" b="1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endParaRPr sz="955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결과물_Xception모델</a:t>
            </a:r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150725" y="4870575"/>
            <a:ext cx="1008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0" b="1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endParaRPr sz="1350" b="1"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9382" b="9382"/>
          <a:stretch/>
        </p:blipFill>
        <p:spPr>
          <a:xfrm>
            <a:off x="1408200" y="3709050"/>
            <a:ext cx="6480001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75" y="1190319"/>
            <a:ext cx="648000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2520100" y="6237850"/>
            <a:ext cx="58176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97.1% -&gt; 88.5%로 정확도 감소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진행사항</a:t>
            </a: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-16349" y="3695038"/>
            <a:ext cx="1725868" cy="753054"/>
            <a:chOff x="-486901" y="11"/>
            <a:chExt cx="4960818" cy="1915681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17" y="11"/>
              <a:ext cx="44739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latin typeface="Montserrat"/>
                  <a:ea typeface="Montserrat"/>
                  <a:cs typeface="Montserrat"/>
                  <a:sym typeface="Montserrat"/>
                </a:rPr>
                <a:t>2/19월</a:t>
              </a:r>
              <a:endParaRPr/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-486901" y="1210991"/>
              <a:ext cx="4258800" cy="7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/>
                <a:t>    </a:t>
              </a:r>
              <a:r>
                <a:rPr lang="ko-KR" sz="1600"/>
                <a:t> 조원 구성 </a:t>
              </a:r>
              <a:endParaRPr sz="1600"/>
            </a:p>
          </p:txBody>
        </p:sp>
      </p:grpSp>
      <p:cxnSp>
        <p:nvCxnSpPr>
          <p:cNvPr id="94" name="Google Shape;94;p15"/>
          <p:cNvCxnSpPr/>
          <p:nvPr/>
        </p:nvCxnSpPr>
        <p:spPr>
          <a:xfrm>
            <a:off x="670622" y="3043466"/>
            <a:ext cx="7359900" cy="0"/>
          </a:xfrm>
          <a:prstGeom prst="straightConnector1">
            <a:avLst/>
          </a:prstGeom>
          <a:noFill/>
          <a:ln w="47625" cap="flat" cmpd="sng">
            <a:solidFill>
              <a:srgbClr val="4F7DC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" name="Google Shape;95;p15"/>
          <p:cNvGrpSpPr/>
          <p:nvPr/>
        </p:nvGrpSpPr>
        <p:grpSpPr>
          <a:xfrm>
            <a:off x="1585875" y="3676026"/>
            <a:ext cx="2164843" cy="2562377"/>
            <a:chOff x="-923677" y="-48355"/>
            <a:chExt cx="6222600" cy="6518385"/>
          </a:xfrm>
        </p:grpSpPr>
        <p:sp>
          <p:nvSpPr>
            <p:cNvPr id="96" name="Google Shape;96;p15"/>
            <p:cNvSpPr txBox="1"/>
            <p:nvPr/>
          </p:nvSpPr>
          <p:spPr>
            <a:xfrm>
              <a:off x="-140644" y="-48355"/>
              <a:ext cx="49200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latin typeface="Montserrat"/>
                  <a:ea typeface="Montserrat"/>
                  <a:cs typeface="Montserrat"/>
                  <a:sym typeface="Montserrat"/>
                </a:rPr>
                <a:t>2/20화</a:t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-923677" y="1280630"/>
              <a:ext cx="6222600" cy="51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도메인 및 제목 확정</a:t>
              </a:r>
              <a:endParaRPr sz="160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부족한 데이터로 인한 현장 사진 촬영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</a:rPr>
                <a:t>Keras에 사전학습된 3가지 모델로 진행</a:t>
              </a:r>
              <a:endParaRPr sz="1600">
                <a:solidFill>
                  <a:schemeClr val="dk1"/>
                </a:solidFill>
              </a:endParaRPr>
            </a:p>
            <a:p>
              <a:pPr marL="342900" lvl="0" indent="0" algn="l" rtl="0">
                <a:lnSpc>
                  <a:spcPct val="170000"/>
                </a:lnSpc>
                <a:spcBef>
                  <a:spcPts val="304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3676263" y="3695038"/>
            <a:ext cx="1845470" cy="1422754"/>
            <a:chOff x="-1137614" y="11"/>
            <a:chExt cx="5304600" cy="3619318"/>
          </a:xfrm>
        </p:grpSpPr>
        <p:sp>
          <p:nvSpPr>
            <p:cNvPr id="99" name="Google Shape;99;p15"/>
            <p:cNvSpPr txBox="1"/>
            <p:nvPr/>
          </p:nvSpPr>
          <p:spPr>
            <a:xfrm>
              <a:off x="-611474" y="11"/>
              <a:ext cx="44739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latin typeface="Montserrat"/>
                  <a:ea typeface="Montserrat"/>
                  <a:cs typeface="Montserrat"/>
                  <a:sym typeface="Montserrat"/>
                </a:rPr>
                <a:t>2/21수</a:t>
              </a:r>
              <a:endParaRPr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-1137614" y="1238529"/>
              <a:ext cx="5304600" cy="23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    프로그램 수정</a:t>
              </a:r>
              <a:endParaRPr sz="160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    메타정보 관리 기능 추가</a:t>
              </a:r>
              <a:endParaRPr sz="1600"/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5656225" y="3695038"/>
            <a:ext cx="1667415" cy="1422754"/>
            <a:chOff x="-737402" y="11"/>
            <a:chExt cx="4792800" cy="3619318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-737402" y="11"/>
              <a:ext cx="47928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latin typeface="Montserrat"/>
                  <a:ea typeface="Montserrat"/>
                  <a:cs typeface="Montserrat"/>
                  <a:sym typeface="Montserrat"/>
                </a:rPr>
                <a:t>2/22목</a:t>
              </a:r>
              <a:endParaRPr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-604938" y="1238529"/>
              <a:ext cx="4527900" cy="23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Class Diagram 작성</a:t>
              </a:r>
              <a:endParaRPr sz="1600"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600"/>
                <a:t>설계서 보충 </a:t>
              </a:r>
              <a:endParaRPr sz="1200"/>
            </a:p>
          </p:txBody>
        </p:sp>
      </p:grpSp>
      <p:grpSp>
        <p:nvGrpSpPr>
          <p:cNvPr id="104" name="Google Shape;104;p15"/>
          <p:cNvGrpSpPr/>
          <p:nvPr/>
        </p:nvGrpSpPr>
        <p:grpSpPr>
          <a:xfrm>
            <a:off x="2318694" y="2549806"/>
            <a:ext cx="888553" cy="1004052"/>
            <a:chOff x="0" y="0"/>
            <a:chExt cx="812800" cy="812800"/>
          </a:xfrm>
        </p:grpSpPr>
        <p:sp>
          <p:nvSpPr>
            <p:cNvPr id="105" name="Google Shape;10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482670" y="2549806"/>
            <a:ext cx="888553" cy="1004052"/>
            <a:chOff x="0" y="0"/>
            <a:chExt cx="812800" cy="812800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4154717" y="2549806"/>
            <a:ext cx="888553" cy="1004052"/>
            <a:chOff x="0" y="0"/>
            <a:chExt cx="812800" cy="812800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5990741" y="2549806"/>
            <a:ext cx="888553" cy="1004052"/>
            <a:chOff x="0" y="0"/>
            <a:chExt cx="812800" cy="812800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34287" t="38706" r="59509" b="45298"/>
          <a:stretch/>
        </p:blipFill>
        <p:spPr>
          <a:xfrm>
            <a:off x="670622" y="2624665"/>
            <a:ext cx="521190" cy="8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l="77371" t="38706" r="15334" b="45298"/>
          <a:stretch/>
        </p:blipFill>
        <p:spPr>
          <a:xfrm>
            <a:off x="4292562" y="2580937"/>
            <a:ext cx="674473" cy="941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5"/>
          <p:cNvGrpSpPr/>
          <p:nvPr/>
        </p:nvGrpSpPr>
        <p:grpSpPr>
          <a:xfrm>
            <a:off x="7826781" y="2541453"/>
            <a:ext cx="888553" cy="1004052"/>
            <a:chOff x="0" y="0"/>
            <a:chExt cx="812800" cy="812800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B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l="12055" t="38706" r="80651" b="45298"/>
          <a:stretch/>
        </p:blipFill>
        <p:spPr>
          <a:xfrm>
            <a:off x="2456534" y="2668472"/>
            <a:ext cx="612900" cy="8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l="56470" t="38706" r="37813" b="45298"/>
          <a:stretch/>
        </p:blipFill>
        <p:spPr>
          <a:xfrm>
            <a:off x="8006200" y="2506812"/>
            <a:ext cx="612900" cy="109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l="43959" t="36847" r="44340" b="42120"/>
          <a:stretch/>
        </p:blipFill>
        <p:spPr>
          <a:xfrm>
            <a:off x="5990736" y="2624736"/>
            <a:ext cx="824346" cy="941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15"/>
          <p:cNvGrpSpPr/>
          <p:nvPr/>
        </p:nvGrpSpPr>
        <p:grpSpPr>
          <a:xfrm>
            <a:off x="7323524" y="3695038"/>
            <a:ext cx="1667426" cy="744694"/>
            <a:chOff x="-15202" y="11"/>
            <a:chExt cx="4792832" cy="1894413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-15202" y="11"/>
              <a:ext cx="4792800" cy="10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 b="1">
                  <a:latin typeface="Montserrat"/>
                  <a:ea typeface="Montserrat"/>
                  <a:cs typeface="Montserrat"/>
                  <a:sym typeface="Montserrat"/>
                </a:rPr>
                <a:t>2/23금</a:t>
              </a:r>
              <a:endParaRPr/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254730" y="1268024"/>
              <a:ext cx="35229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/>
                <a:t>자료 수정 </a:t>
              </a:r>
              <a:endParaRPr sz="16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Xception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55" b="1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이미지 분류하기</a:t>
            </a:r>
            <a:endParaRPr sz="2255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5658" y="2960415"/>
            <a:ext cx="2850691" cy="60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400" y="3008413"/>
            <a:ext cx="2776650" cy="51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9325" y="5946052"/>
            <a:ext cx="2815567" cy="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6400" y="5964700"/>
            <a:ext cx="2776655" cy="5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Xception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을 이용하여 이미지 분류하기</a:t>
            </a:r>
            <a:endParaRPr sz="2255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350" y="2957674"/>
            <a:ext cx="3000000" cy="6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400" y="3009800"/>
            <a:ext cx="2776650" cy="5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2350" y="6012275"/>
            <a:ext cx="2614675" cy="5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6400" y="6006700"/>
            <a:ext cx="2417000" cy="5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결과물_ResNet152V2모델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278675" y="2088525"/>
            <a:ext cx="905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5" b="1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-KR" sz="1355" b="1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endParaRPr sz="95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150725" y="4565775"/>
            <a:ext cx="1008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0" b="1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endParaRPr sz="135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25" y="1094363"/>
            <a:ext cx="6480001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25" y="3711913"/>
            <a:ext cx="648000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 txBox="1"/>
          <p:nvPr/>
        </p:nvSpPr>
        <p:spPr>
          <a:xfrm>
            <a:off x="2367700" y="6237850"/>
            <a:ext cx="58176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94.2% -&gt; 85.7%로 정확도 감소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6400" y="5964700"/>
            <a:ext cx="2776655" cy="5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ResNet152V2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55" b="1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이미지 분류하기</a:t>
            </a:r>
            <a:endParaRPr sz="2255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4542" y="2938275"/>
            <a:ext cx="2856908" cy="6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6400" y="2968975"/>
            <a:ext cx="2568454" cy="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78775" y="5946050"/>
            <a:ext cx="2568454" cy="5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ResNet152V2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을 이용하여 이미지 분류하기</a:t>
            </a:r>
            <a:endParaRPr sz="2255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213" y="3064700"/>
            <a:ext cx="3081013" cy="57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400" y="3039588"/>
            <a:ext cx="2835025" cy="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7063" y="6032579"/>
            <a:ext cx="2496675" cy="47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7875" y="6032575"/>
            <a:ext cx="2665152" cy="4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결과물_VGG16모델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78675" y="2088525"/>
            <a:ext cx="9054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5" b="1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-KR" sz="1355" b="1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endParaRPr sz="955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226925" y="4718175"/>
            <a:ext cx="1008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ko-KR" sz="1350" b="1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endParaRPr sz="1350"/>
          </a:p>
        </p:txBody>
      </p:sp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875" y="1189038"/>
            <a:ext cx="6480001" cy="2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425" y="3821238"/>
            <a:ext cx="648000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/>
          <p:cNvSpPr txBox="1"/>
          <p:nvPr/>
        </p:nvSpPr>
        <p:spPr>
          <a:xfrm>
            <a:off x="2367700" y="6237850"/>
            <a:ext cx="58176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80% -&gt; 82.8%로 정확도 증가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392" name="Google Shape;3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457200" y="40018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ko-KR" sz="2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00" b="1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증식없이</a:t>
            </a:r>
            <a:r>
              <a:rPr lang="ko-KR" sz="2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이미지 분류하기</a:t>
            </a:r>
            <a:endParaRPr sz="2200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endParaRPr sz="105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588" y="3057118"/>
            <a:ext cx="2837773" cy="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400" y="3057100"/>
            <a:ext cx="2665150" cy="50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2606" y="6024956"/>
            <a:ext cx="3000000" cy="48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6405" y="6024525"/>
            <a:ext cx="2455060" cy="4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50" y="78246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63" y="782462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5" y="37503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6388" y="3715263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모델 : </a:t>
            </a:r>
            <a:r>
              <a:rPr lang="ko-KR" sz="2255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데이터 증식</a:t>
            </a:r>
            <a:r>
              <a:rPr lang="ko-KR" sz="2255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을 이용하여 이미지 분류하기</a:t>
            </a:r>
            <a:endParaRPr sz="2255" b="1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4900" y="3036375"/>
            <a:ext cx="2665150" cy="49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0"/>
          <p:cNvPicPr preferRelativeResize="0"/>
          <p:nvPr/>
        </p:nvPicPr>
        <p:blipFill rotWithShape="1">
          <a:blip r:embed="rId8">
            <a:alphaModFix/>
          </a:blip>
          <a:srcRect b="18052"/>
          <a:stretch/>
        </p:blipFill>
        <p:spPr>
          <a:xfrm>
            <a:off x="4777875" y="3082575"/>
            <a:ext cx="242967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8581" y="6007843"/>
            <a:ext cx="2665150" cy="5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6400" y="6007850"/>
            <a:ext cx="2426281" cy="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28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25" y="1619857"/>
            <a:ext cx="3095200" cy="423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925" y="1714209"/>
            <a:ext cx="2848400" cy="395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875" y="1658144"/>
            <a:ext cx="2848400" cy="394838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 </a:t>
            </a:r>
            <a:r>
              <a:rPr lang="ko-KR" sz="2650" b="1">
                <a:latin typeface="Arial"/>
                <a:ea typeface="Arial"/>
                <a:cs typeface="Arial"/>
                <a:sym typeface="Arial"/>
              </a:rPr>
              <a:t>(이미지 메타정보 수정 버전)</a:t>
            </a:r>
            <a:endParaRPr sz="26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29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 (프로그램 흐름도 1 / 3)</a:t>
            </a:r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70052"/>
            <a:ext cx="8781413" cy="46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91400" cy="45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46153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개발 배경 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78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(목적 및 필요성, 프로젝트 진행 절차 및 단계)</a:t>
            </a:r>
            <a:endParaRPr sz="2778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46153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I. 시스템 개발 개요                                                                                              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70000"/>
              </a:lnSpc>
              <a:spcBef>
                <a:spcPts val="266"/>
              </a:spcBef>
              <a:spcAft>
                <a:spcPts val="0"/>
              </a:spcAft>
              <a:buClr>
                <a:srgbClr val="3F3F3F"/>
              </a:buClr>
              <a:buSzPct val="254545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기능정의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170000"/>
              </a:lnSpc>
              <a:spcBef>
                <a:spcPts val="266"/>
              </a:spcBef>
              <a:spcAft>
                <a:spcPts val="0"/>
              </a:spcAft>
              <a:buClr>
                <a:srgbClr val="3F3F3F"/>
              </a:buClr>
              <a:buSzPct val="254545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클래스 정의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55587" algn="l" rtl="0">
              <a:lnSpc>
                <a:spcPct val="170000"/>
              </a:lnSpc>
              <a:spcBef>
                <a:spcPts val="266"/>
              </a:spcBef>
              <a:spcAft>
                <a:spcPts val="0"/>
              </a:spcAft>
              <a:buClr>
                <a:srgbClr val="3F3F3F"/>
              </a:buClr>
              <a:buSzPct val="163636"/>
              <a:buFont typeface="Arial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70000"/>
              </a:lnSpc>
              <a:spcBef>
                <a:spcPts val="304"/>
              </a:spcBef>
              <a:spcAft>
                <a:spcPts val="0"/>
              </a:spcAft>
              <a:buClr>
                <a:srgbClr val="3F3F3F"/>
              </a:buClr>
              <a:buSzPct val="246153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II. 시스템 구조(즉, 내용)                                                                                             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55587" algn="l" rtl="0">
              <a:lnSpc>
                <a:spcPct val="170000"/>
              </a:lnSpc>
              <a:spcBef>
                <a:spcPts val="266"/>
              </a:spcBef>
              <a:spcAft>
                <a:spcPts val="0"/>
              </a:spcAft>
              <a:buClr>
                <a:srgbClr val="3F3F3F"/>
              </a:buClr>
              <a:buSzPct val="163636"/>
              <a:buFont typeface="Arial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개발 단계(수정) 코드 구조 요약/진행 →(예시로)클래스 다이어그램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70000"/>
              </a:lnSpc>
              <a:spcBef>
                <a:spcPts val="304"/>
              </a:spcBef>
              <a:spcAft>
                <a:spcPts val="0"/>
              </a:spcAft>
              <a:buClr>
                <a:srgbClr val="3F3F3F"/>
              </a:buClr>
              <a:buSzPct val="246153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III. 수행 결과물                                                                                             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5742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63636"/>
              <a:buFont typeface="Arial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accuracy / predict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25742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63636"/>
              <a:buFont typeface="Arial"/>
              <a:buChar char="○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table/ plot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70000"/>
              </a:lnSpc>
              <a:spcBef>
                <a:spcPts val="304"/>
              </a:spcBef>
              <a:spcAft>
                <a:spcPts val="0"/>
              </a:spcAft>
              <a:buClr>
                <a:srgbClr val="3F3F3F"/>
              </a:buClr>
              <a:buSzPct val="246153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V. 시스템 적용 예시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00672" algn="l" rtl="0">
              <a:lnSpc>
                <a:spcPct val="170000"/>
              </a:lnSpc>
              <a:spcBef>
                <a:spcPts val="1200"/>
              </a:spcBef>
              <a:spcAft>
                <a:spcPts val="1200"/>
              </a:spcAft>
              <a:buClr>
                <a:srgbClr val="3F3F3F"/>
              </a:buClr>
              <a:buSzPct val="138461"/>
              <a:buFont typeface="Arial"/>
              <a:buChar char="●"/>
            </a:pPr>
            <a:r>
              <a:rPr lang="ko-K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고도화 방안- 지영민 </a:t>
            </a:r>
            <a:r>
              <a:rPr lang="ko-KR" sz="2700"/>
              <a:t>제품의 상태(자동분류)도 추가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16"/>
          <p:cNvGrpSpPr/>
          <p:nvPr/>
        </p:nvGrpSpPr>
        <p:grpSpPr>
          <a:xfrm>
            <a:off x="2947299" y="1980930"/>
            <a:ext cx="8842283" cy="10577013"/>
            <a:chOff x="0" y="0"/>
            <a:chExt cx="15614132" cy="15614132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15614132" cy="15614132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chemeClr val="dk2">
                  <a:alpha val="1961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515496" y="1515496"/>
              <a:ext cx="12583201" cy="1258320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chemeClr val="dk2">
                  <a:alpha val="1961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618000" y="2618000"/>
              <a:ext cx="10378156" cy="10378156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chemeClr val="dk2">
                  <a:alpha val="1961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3529944" y="3529944"/>
              <a:ext cx="8554314" cy="8554314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chemeClr val="dk2">
                  <a:alpha val="1961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530365" y="4530365"/>
              <a:ext cx="6553444" cy="6553444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chemeClr val="dk2">
                  <a:alpha val="1961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>
            <a:off x="7164425" y="2345150"/>
            <a:ext cx="1063625" cy="11429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7249194" y="2419383"/>
            <a:ext cx="894083" cy="1068755"/>
          </a:xfrm>
          <a:custGeom>
            <a:avLst/>
            <a:gdLst/>
            <a:ahLst/>
            <a:cxnLst/>
            <a:rect l="l" t="t" r="r" b="b"/>
            <a:pathLst>
              <a:path w="1184216" h="1184216" extrusionOk="0">
                <a:moveTo>
                  <a:pt x="0" y="0"/>
                </a:moveTo>
                <a:lnTo>
                  <a:pt x="1184216" y="0"/>
                </a:lnTo>
                <a:lnTo>
                  <a:pt x="1184216" y="1184216"/>
                </a:lnTo>
                <a:lnTo>
                  <a:pt x="0" y="118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>
            <a:off x="5199675" y="5146713"/>
            <a:ext cx="1174750" cy="114299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5388513" y="5310324"/>
            <a:ext cx="797072" cy="815772"/>
          </a:xfrm>
          <a:custGeom>
            <a:avLst/>
            <a:gdLst/>
            <a:ahLst/>
            <a:cxnLst/>
            <a:rect l="l" t="t" r="r" b="b"/>
            <a:pathLst>
              <a:path w="934982" h="934982" extrusionOk="0">
                <a:moveTo>
                  <a:pt x="0" y="0"/>
                </a:moveTo>
                <a:lnTo>
                  <a:pt x="934982" y="0"/>
                </a:lnTo>
                <a:lnTo>
                  <a:pt x="934982" y="934983"/>
                </a:lnTo>
                <a:lnTo>
                  <a:pt x="0" y="9349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 (프로그램 흐름도 2 / 3)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7"/>
            <a:ext cx="8940455" cy="458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31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수행 결과물 (프로그램 흐름도 3 / 3)</a:t>
            </a:r>
            <a:endParaRPr/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70054"/>
            <a:ext cx="819589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>
            <a:spLocks noGrp="1"/>
          </p:cNvSpPr>
          <p:nvPr>
            <p:ph type="body" idx="1"/>
          </p:nvPr>
        </p:nvSpPr>
        <p:spPr>
          <a:xfrm>
            <a:off x="593750" y="1760475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개발 역량 부족한 부분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OOP Class 및 Class 내 메소드 사용 등이 초급 수준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이번 프로젝트에서는 하나의 파일 내에서 모든 걸 처리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개발 역량 강화 방안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Class 사용을 더 많이 익혀서 skill-up 하기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다른 파일에서도 이용할 수 있도록 모듈화, 패키지화</a:t>
            </a:r>
            <a:endParaRPr/>
          </a:p>
        </p:txBody>
      </p:sp>
      <p:sp>
        <p:nvSpPr>
          <p:cNvPr id="456" name="Google Shape;456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32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고도화 방안 (1. 개발 역량)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개발 미진행 부분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중고 거래 웹페이지 : 회원관리(회원가입, 로그온/로그아웃), 판매 사진이미지업로드, AI 자동분류 확인 및 판매 물품 등록, 거래 진행 상황관리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고도화 방안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웹 화면 구성 : django 프레임워크 학습후 진행 예정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-KR"/>
              <a:t>회원 관리 및 판매 진행 관리 등은 MySQL (또는 Oracle/xe) DBMS 사용 예정</a:t>
            </a:r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33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고도화 방안 (2. 개발 미진행)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개발에서 실제 현장에서 사용해 보고 기존 상용 제품들과의 차별점 분석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/>
              <a:t> 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-KR"/>
              <a:t>사용자(고객) 및 상용 서비스 개발자 분들과의 인터뷰 진행</a:t>
            </a:r>
            <a:endParaRPr/>
          </a:p>
        </p:txBody>
      </p:sp>
      <p:sp>
        <p:nvSpPr>
          <p:cNvPr id="472" name="Google Shape;472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34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고도화 방안 (3. 상용화 측면)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35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60300"/>
            <a:ext cx="920814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/>
          <p:nvPr/>
        </p:nvSpPr>
        <p:spPr>
          <a:xfrm>
            <a:off x="-1508125" y="2255074"/>
            <a:ext cx="12160250" cy="1119182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gradFill>
            <a:gsLst>
              <a:gs pos="0">
                <a:srgbClr val="CDFFD8"/>
              </a:gs>
              <a:gs pos="100000">
                <a:srgbClr val="94B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55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36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9"/>
          <p:cNvSpPr txBox="1">
            <a:spLocks noGrp="1"/>
          </p:cNvSpPr>
          <p:nvPr>
            <p:ph type="title"/>
          </p:nvPr>
        </p:nvSpPr>
        <p:spPr>
          <a:xfrm>
            <a:off x="457200" y="29213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감사합니다. </a:t>
            </a:r>
            <a:endParaRPr/>
          </a:p>
        </p:txBody>
      </p:sp>
      <p:sp>
        <p:nvSpPr>
          <p:cNvPr id="489" name="Google Shape;489;p49"/>
          <p:cNvSpPr/>
          <p:nvPr/>
        </p:nvSpPr>
        <p:spPr>
          <a:xfrm>
            <a:off x="5306550" y="1467450"/>
            <a:ext cx="1492250" cy="146049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78577" t="-29528" r="-2503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49"/>
          <p:cNvGrpSpPr/>
          <p:nvPr/>
        </p:nvGrpSpPr>
        <p:grpSpPr>
          <a:xfrm>
            <a:off x="1665176" y="726373"/>
            <a:ext cx="959510" cy="914400"/>
            <a:chOff x="0" y="0"/>
            <a:chExt cx="812800" cy="812800"/>
          </a:xfrm>
        </p:grpSpPr>
        <p:sp>
          <p:nvSpPr>
            <p:cNvPr id="491" name="Google Shape;491;p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F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9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557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p49"/>
          <p:cNvSpPr/>
          <p:nvPr/>
        </p:nvSpPr>
        <p:spPr>
          <a:xfrm rot="-6160823">
            <a:off x="13129319" y="2462294"/>
            <a:ext cx="1301750" cy="130174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899" r="-2490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"/>
          <p:cNvSpPr/>
          <p:nvPr/>
        </p:nvSpPr>
        <p:spPr>
          <a:xfrm rot="-6183315">
            <a:off x="2057369" y="863630"/>
            <a:ext cx="1124439" cy="105899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899" r="-2490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spcBef>
                <a:spcPts val="360"/>
              </a:spcBef>
              <a:spcAft>
                <a:spcPts val="0"/>
              </a:spcAft>
              <a:buSzPts val="3200"/>
              <a:buAutoNum type="arabicPeriod"/>
            </a:pPr>
            <a:r>
              <a:rPr lang="ko-KR"/>
              <a:t>개인간 거래 활성화 시스템 개발 필요성</a:t>
            </a:r>
            <a:endParaRPr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개인간 거래의 증가 </a:t>
            </a:r>
            <a:endParaRPr sz="2100"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100"/>
              <a:t>(2021년에 이미 2천만 개인 간 거래시대 진입)</a:t>
            </a:r>
            <a:endParaRPr sz="2100"/>
          </a:p>
          <a:p>
            <a:pPr marL="9144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소비 트렌드의 변화: 현명한 구매 &amp; 소비지향 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환경에 대한 문제의식(재사용과 재활용 촉진)</a:t>
            </a:r>
            <a:endParaRPr sz="1700"/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925" y="3649000"/>
            <a:ext cx="5654676" cy="27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539525" y="1165950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100" b="1"/>
              <a:t>개인간 거래 플랫폼의 불편함</a:t>
            </a:r>
            <a:endParaRPr sz="2100" b="1"/>
          </a:p>
          <a:p>
            <a:pPr marL="9144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비슷한 종류의 물품들이 게시판에 중복되어 있어 카테고리에 속해있는지 판단이 어려움.</a:t>
            </a:r>
            <a:endParaRPr sz="21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ko-KR" sz="2100"/>
              <a:t>각각의 게시판이 어떤 종류의 물품을 다루는지 파악하기 위해 많은 시간이 소요됨.</a:t>
            </a: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25" y="3351275"/>
            <a:ext cx="4254850" cy="31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8666">
            <a:off x="4468069" y="4036815"/>
            <a:ext cx="4360663" cy="20911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body" idx="1"/>
          </p:nvPr>
        </p:nvSpPr>
        <p:spPr>
          <a:xfrm>
            <a:off x="457200" y="1333800"/>
            <a:ext cx="8229600" cy="523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sz="5815"/>
              <a:t>   </a:t>
            </a:r>
            <a:endParaRPr sz="581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815"/>
              <a:t>   </a:t>
            </a:r>
            <a:r>
              <a:rPr lang="ko-KR" sz="6386"/>
              <a:t>※</a:t>
            </a:r>
            <a:r>
              <a:rPr lang="ko-KR" sz="7925" b="1"/>
              <a:t> </a:t>
            </a:r>
            <a:r>
              <a:rPr lang="ko-KR" sz="9010" b="1"/>
              <a:t>진행 절차</a:t>
            </a:r>
            <a:endParaRPr sz="901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1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5815"/>
              <a:t>      </a:t>
            </a:r>
            <a:r>
              <a:rPr lang="ko-KR" sz="7504"/>
              <a:t>        </a:t>
            </a:r>
            <a:r>
              <a:rPr lang="ko-KR" sz="7504" b="1"/>
              <a:t>품목 선정 및 자료수집</a:t>
            </a:r>
            <a:endParaRPr sz="6304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7504"/>
              <a:t>       </a:t>
            </a:r>
            <a:endParaRPr sz="750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7504"/>
              <a:t>             </a:t>
            </a:r>
            <a:r>
              <a:rPr lang="ko-KR" sz="7504" b="1"/>
              <a:t>시스템 구축</a:t>
            </a:r>
            <a:endParaRPr sz="7504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30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6304"/>
              <a:t>               </a:t>
            </a:r>
            <a:r>
              <a:rPr lang="ko-KR" sz="7504" b="1"/>
              <a:t>코드 및 결과물에 대한 검증작업</a:t>
            </a:r>
            <a:endParaRPr sz="750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7504"/>
              <a:t>             </a:t>
            </a:r>
            <a:r>
              <a:rPr lang="ko-KR" sz="7504" b="1"/>
              <a:t>결과물 산출 </a:t>
            </a:r>
            <a:endParaRPr sz="7504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304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7504"/>
              <a:t>    </a:t>
            </a:r>
            <a:r>
              <a:rPr lang="ko-KR" sz="7504" b="1"/>
              <a:t>         적용 방안 예시 작성</a:t>
            </a:r>
            <a:endParaRPr sz="7504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89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889"/>
          </a:p>
        </p:txBody>
      </p:sp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457200" y="2510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50" y="2645100"/>
            <a:ext cx="3651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00" y="3429000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500" y="4294203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150" y="5159400"/>
            <a:ext cx="3651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151" y="5860200"/>
            <a:ext cx="365100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457200" y="1702125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852"/>
              <a:buNone/>
            </a:pPr>
            <a:r>
              <a:rPr lang="ko-KR" sz="2580"/>
              <a:t>※ </a:t>
            </a:r>
            <a:r>
              <a:rPr lang="ko-KR" sz="2780"/>
              <a:t>개인간 거래 활성화 시스템 개발 필요성</a:t>
            </a:r>
            <a:endParaRPr sz="2780"/>
          </a:p>
          <a:p>
            <a:pPr marL="9144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2192"/>
          </a:p>
          <a:p>
            <a:pPr marL="914400" lvl="0" indent="-3678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93"/>
              <a:buChar char="●"/>
            </a:pPr>
            <a:r>
              <a:rPr lang="ko-KR" sz="2192"/>
              <a:t>인공지능기술을 적용하여, 기존의 판매 및 소비 단계를 </a:t>
            </a:r>
            <a:endParaRPr sz="2192"/>
          </a:p>
          <a:p>
            <a:pPr marL="9144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192"/>
              <a:t>단순화로 거래의 편리성 증가</a:t>
            </a:r>
            <a:endParaRPr sz="2192"/>
          </a:p>
          <a:p>
            <a:pPr marL="9144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2192"/>
          </a:p>
          <a:p>
            <a:pPr marL="914400" lvl="0" indent="-3678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93"/>
              <a:buChar char="●"/>
            </a:pPr>
            <a:r>
              <a:rPr lang="ko-KR" sz="2192"/>
              <a:t>고연령대 이용자의 원활한 인터넷 거래 도움</a:t>
            </a:r>
            <a:endParaRPr sz="2192"/>
          </a:p>
          <a:p>
            <a:pPr marL="9144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2192"/>
          </a:p>
          <a:p>
            <a:pPr marL="914400" lvl="0" indent="-36782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193"/>
              <a:buChar char="●"/>
            </a:pPr>
            <a:r>
              <a:rPr lang="ko-KR" sz="2192"/>
              <a:t>개인간 거래 경험 유도를 통해 거래 시장 활성화에 기여</a:t>
            </a:r>
            <a:endParaRPr sz="2580"/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2580"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개발 배경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569050" y="2164775"/>
            <a:ext cx="82296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ko-KR" sz="2200" b="1">
                <a:solidFill>
                  <a:srgbClr val="980000"/>
                </a:solidFill>
              </a:rPr>
              <a:t>개인간 중고 전자기기 거래 활성화를 위한 AI 분류시스템’</a:t>
            </a:r>
            <a:r>
              <a:rPr lang="ko-KR" sz="200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sz="2000">
                <a:latin typeface="Arial"/>
                <a:ea typeface="Arial"/>
                <a:cs typeface="Arial"/>
                <a:sym typeface="Arial"/>
              </a:rPr>
            </a:br>
            <a:r>
              <a:rPr lang="ko-KR" sz="2000">
                <a:latin typeface="Arial"/>
                <a:ea typeface="Arial"/>
                <a:cs typeface="Arial"/>
                <a:sym typeface="Arial"/>
              </a:rPr>
              <a:t>구축으로 원하는 기기의 수리 및 거래에 있어 빠른 정보제공</a:t>
            </a:r>
            <a:endParaRPr sz="340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0" indent="-3460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학습 과정에서 배운 컴퓨터비전 이미지 분류 알고리즘을 실제로 구현해 보고 현업에 적용하는 방식과 비교</a:t>
            </a:r>
            <a:endParaRPr sz="3400"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90000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0" indent="-35782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기능1 :  이미지 분류 알고리즘에 의해 학습 한 후 사용자가 입력한 이미지를 </a:t>
            </a:r>
            <a:r>
              <a:rPr lang="ko-KR" sz="2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상품 카테고리 (휴대폰,키보드, 모니터) 로 분류</a:t>
            </a:r>
            <a:r>
              <a:rPr lang="ko-KR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하는 기능</a:t>
            </a:r>
            <a:r>
              <a:rPr lang="ko-KR" sz="2200">
                <a:latin typeface="Arial"/>
                <a:ea typeface="Arial"/>
                <a:cs typeface="Arial"/>
                <a:sym typeface="Arial"/>
              </a:rPr>
              <a:t>을 구현 후 분류 카테고리를 점차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3429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342900" lvl="0" indent="-357822" algn="l" rtl="0">
              <a:spcBef>
                <a:spcPts val="36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ko-KR" sz="2200">
                <a:latin typeface="Arial"/>
                <a:ea typeface="Arial"/>
                <a:cs typeface="Arial"/>
                <a:sym typeface="Arial"/>
              </a:rPr>
              <a:t>기능2: AI가 분류한 </a:t>
            </a:r>
            <a:r>
              <a:rPr lang="ko-KR" sz="2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이미지의 메타정보(EXIF)를 관리</a:t>
            </a:r>
            <a:r>
              <a:rPr lang="ko-KR" sz="2200">
                <a:latin typeface="Arial"/>
                <a:ea typeface="Arial"/>
                <a:cs typeface="Arial"/>
                <a:sym typeface="Arial"/>
              </a:rPr>
              <a:t>하는 기능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714348" y="1214422"/>
            <a:ext cx="2500330" cy="584775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개요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57200" y="1942925"/>
            <a:ext cx="8427900" cy="49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데이터 수집 </a:t>
            </a: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2000"/>
              <a:t>AI허브에 있는 이미지와 판매 마트에 방문해 거래가 </a:t>
            </a:r>
            <a:br>
              <a:rPr lang="ko-KR" sz="2000"/>
            </a:br>
            <a:r>
              <a:rPr lang="ko-KR" sz="2000"/>
              <a:t>                  많았던 모델들의 기기를 직접 촬영</a:t>
            </a: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200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000" b="1"/>
              <a:t>이미지 데이터 전처리 : </a:t>
            </a:r>
            <a:r>
              <a:rPr lang="ko-KR" sz="2000"/>
              <a:t>scaling 과 reshape</a:t>
            </a:r>
            <a:endParaRPr sz="2000"/>
          </a:p>
          <a:p>
            <a:pPr marL="3429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ko-KR" sz="2000" b="1"/>
              <a:t>ImageDataGenerator 함수를 이용하여 입력 이미지 생성</a:t>
            </a:r>
            <a:endParaRPr sz="2000" b="1"/>
          </a:p>
          <a:p>
            <a:pPr marL="3429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데이터 증식 (</a:t>
            </a:r>
            <a:r>
              <a:rPr lang="ko-KR" sz="2000" b="1"/>
              <a:t>augmentation)</a:t>
            </a:r>
            <a:r>
              <a:rPr lang="ko-KR" sz="2000" b="1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: 학습률을 높이기 위해서 tensorflow.keras ImageDataGenerator (rotation, shift, shearing, zoom, flip), flow_from_diretory(</a:t>
            </a:r>
            <a:r>
              <a:rPr lang="ko-KR" sz="2000"/>
              <a:t>폴더 전체 증식</a:t>
            </a: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) 활용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642900" y="1142975"/>
            <a:ext cx="3578100" cy="5850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</a:rPr>
              <a:t>기능 정의 ( 1 / 2 )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시스템 소개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1420</Words>
  <Application>Microsoft Office PowerPoint</Application>
  <PresentationFormat>화면 슬라이드 쇼(4:3)</PresentationFormat>
  <Paragraphs>272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Arial</vt:lpstr>
      <vt:lpstr>Archivo Black</vt:lpstr>
      <vt:lpstr>Courier New</vt:lpstr>
      <vt:lpstr>Malgun Gothic</vt:lpstr>
      <vt:lpstr>Montserrat</vt:lpstr>
      <vt:lpstr>Calibri</vt:lpstr>
      <vt:lpstr>Merriweather</vt:lpstr>
      <vt:lpstr>Roboto</vt:lpstr>
      <vt:lpstr>Paradigm</vt:lpstr>
      <vt:lpstr>PowerPoint 프레젠테이션</vt:lpstr>
      <vt:lpstr>진행사항</vt:lpstr>
      <vt:lpstr>목차</vt:lpstr>
      <vt:lpstr>시스템 개발 배경</vt:lpstr>
      <vt:lpstr>시스템 개발 배경</vt:lpstr>
      <vt:lpstr>시스템 개발 배경</vt:lpstr>
      <vt:lpstr>시스템 개발 배경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시스템 소개</vt:lpstr>
      <vt:lpstr>수행 결과물_Xception모델</vt:lpstr>
      <vt:lpstr> Xception 모델 : 데이터 증식없이 이미지 분류하기 </vt:lpstr>
      <vt:lpstr> Xception 모델 : 데이터 증식을 이용하여 이미지 분류하기 </vt:lpstr>
      <vt:lpstr>수행 결과물_ResNet152V2모델</vt:lpstr>
      <vt:lpstr>ResNet152V2 모델 : 데이터 증식없이 이미지 분류하기 </vt:lpstr>
      <vt:lpstr>ResNet152V2 모델 : 데이터 증식을 이용하여 이미지 분류하기 </vt:lpstr>
      <vt:lpstr>수행 결과물_VGG16모델</vt:lpstr>
      <vt:lpstr>VGG16 모델 : 데이터 증식없이 이미지 분류하기  </vt:lpstr>
      <vt:lpstr>VGG16 모델 : 데이터 증식을 이용하여 이미지 분류하기 </vt:lpstr>
      <vt:lpstr>수행 결과물 (이미지 메타정보 수정 버전)</vt:lpstr>
      <vt:lpstr>수행 결과물 (프로그램 흐름도 1 / 3)</vt:lpstr>
      <vt:lpstr>수행 결과물 (프로그램 흐름도 2 / 3)</vt:lpstr>
      <vt:lpstr>수행 결과물 (프로그램 흐름도 3 / 3)</vt:lpstr>
      <vt:lpstr>고도화 방안 (1. 개발 역량)</vt:lpstr>
      <vt:lpstr>고도화 방안 (2. 개발 미진행)</vt:lpstr>
      <vt:lpstr>고도화 방안 (3. 상용화 측면)</vt:lpstr>
      <vt:lpstr>PowerPoint 프레젠테이션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김지윤</dc:creator>
  <cp:lastModifiedBy>김지윤</cp:lastModifiedBy>
  <cp:revision>2</cp:revision>
  <dcterms:modified xsi:type="dcterms:W3CDTF">2024-02-23T05:03:41Z</dcterms:modified>
</cp:coreProperties>
</file>